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6" r:id="rId11"/>
    <p:sldId id="264" r:id="rId12"/>
    <p:sldId id="267" r:id="rId13"/>
    <p:sldId id="268" r:id="rId14"/>
    <p:sldId id="269" r:id="rId15"/>
    <p:sldId id="270" r:id="rId16"/>
    <p:sldId id="271" r:id="rId17"/>
    <p:sldId id="276" r:id="rId18"/>
    <p:sldId id="272" r:id="rId19"/>
    <p:sldId id="273" r:id="rId20"/>
    <p:sldId id="274" r:id="rId21"/>
    <p:sldId id="275" r:id="rId22"/>
    <p:sldId id="278" r:id="rId23"/>
    <p:sldId id="279" r:id="rId24"/>
    <p:sldId id="280" r:id="rId25"/>
    <p:sldId id="281" r:id="rId26"/>
    <p:sldId id="282" r:id="rId27"/>
    <p:sldId id="283" r:id="rId28"/>
    <p:sldId id="277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65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09E62-D2D3-4760-BE41-9A44244C57A7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312DB-407E-49DD-AF82-5ADF04302A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1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312DB-407E-49DD-AF82-5ADF04302A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0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33605B58-D34A-4F04-A434-70919AE28FB3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9376D62E-F135-4326-B324-381C6C85E4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BREAST Pathology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BREAST CANCER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49E53-D87F-4558-9C0D-62440B482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Biopsy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17095-3536-4F74-9AA6-89168C13DE4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Duct-like structures in desmoplastic stroma</a:t>
            </a:r>
          </a:p>
        </p:txBody>
      </p:sp>
    </p:spTree>
    <p:extLst>
      <p:ext uri="{BB962C8B-B14F-4D97-AF65-F5344CB8AC3E}">
        <p14:creationId xmlns:p14="http://schemas.microsoft.com/office/powerpoint/2010/main" val="1640629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F5D5-A2C3-4EA7-8AB0-01D3D4C1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subtypes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5D747-E682-43F2-930E-95C10E54E5F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Tubular carcinoma</a:t>
            </a:r>
          </a:p>
          <a:p>
            <a:r>
              <a:rPr lang="en-US" sz="2800" dirty="0"/>
              <a:t>Mucinous carcinoma</a:t>
            </a:r>
          </a:p>
          <a:p>
            <a:r>
              <a:rPr lang="en-US" sz="2800" dirty="0"/>
              <a:t>Medullary carcinoma</a:t>
            </a:r>
          </a:p>
          <a:p>
            <a:r>
              <a:rPr lang="en-US" sz="2800" dirty="0"/>
              <a:t>Inflammatory carcinoma</a:t>
            </a:r>
          </a:p>
        </p:txBody>
      </p:sp>
    </p:spTree>
    <p:extLst>
      <p:ext uri="{BB962C8B-B14F-4D97-AF65-F5344CB8AC3E}">
        <p14:creationId xmlns:p14="http://schemas.microsoft.com/office/powerpoint/2010/main" val="1117598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82D452-15A4-4400-90C5-EB31F3CCDF50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355285"/>
            <a:ext cx="8595360" cy="6147429"/>
          </a:xfrm>
        </p:spPr>
      </p:pic>
    </p:spTree>
    <p:extLst>
      <p:ext uri="{BB962C8B-B14F-4D97-AF65-F5344CB8AC3E}">
        <p14:creationId xmlns:p14="http://schemas.microsoft.com/office/powerpoint/2010/main" val="6162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7D257E-2C30-43D0-861E-312F8948ADB6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62" y="288925"/>
            <a:ext cx="8778875" cy="6280150"/>
          </a:xfrm>
        </p:spPr>
      </p:pic>
    </p:spTree>
    <p:extLst>
      <p:ext uri="{BB962C8B-B14F-4D97-AF65-F5344CB8AC3E}">
        <p14:creationId xmlns:p14="http://schemas.microsoft.com/office/powerpoint/2010/main" val="3040451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4714EF-2AF7-453A-B1AC-1D25203CC58A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26231"/>
            <a:ext cx="8686800" cy="6205538"/>
          </a:xfrm>
        </p:spPr>
      </p:pic>
    </p:spTree>
    <p:extLst>
      <p:ext uri="{BB962C8B-B14F-4D97-AF65-F5344CB8AC3E}">
        <p14:creationId xmlns:p14="http://schemas.microsoft.com/office/powerpoint/2010/main" val="3002961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75B43-DBA5-48F6-BB46-70D6579BF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58D593-D13E-4E4D-8F3D-3707E6D691B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824" y="2146214"/>
            <a:ext cx="4673840" cy="3333921"/>
          </a:xfrm>
        </p:spPr>
      </p:pic>
    </p:spTree>
    <p:extLst>
      <p:ext uri="{BB962C8B-B14F-4D97-AF65-F5344CB8AC3E}">
        <p14:creationId xmlns:p14="http://schemas.microsoft.com/office/powerpoint/2010/main" val="675438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3BFC-A117-4504-9E7A-DBAFFA5B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019CF-9699-4AC0-8582-D685B641E69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Malignant proliferation of cells in lobules</a:t>
            </a:r>
          </a:p>
          <a:p>
            <a:r>
              <a:rPr lang="en-US" sz="2800" dirty="0"/>
              <a:t>No invasion of basement membrane</a:t>
            </a:r>
          </a:p>
          <a:p>
            <a:r>
              <a:rPr lang="en-US" sz="2800" dirty="0"/>
              <a:t>Discovered incidentally; does not produce mass or calcification </a:t>
            </a:r>
          </a:p>
          <a:p>
            <a:r>
              <a:rPr lang="en-US" sz="2800" dirty="0" err="1"/>
              <a:t>Dyscohesive</a:t>
            </a:r>
            <a:r>
              <a:rPr lang="en-US" sz="2800" dirty="0"/>
              <a:t> cells lacking E-cadherin</a:t>
            </a:r>
          </a:p>
          <a:p>
            <a:r>
              <a:rPr lang="en-US" sz="2800" dirty="0"/>
              <a:t>Often multifocal and bilateral  </a:t>
            </a:r>
          </a:p>
        </p:txBody>
      </p:sp>
    </p:spTree>
    <p:extLst>
      <p:ext uri="{BB962C8B-B14F-4D97-AF65-F5344CB8AC3E}">
        <p14:creationId xmlns:p14="http://schemas.microsoft.com/office/powerpoint/2010/main" val="2339841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7D66-E52D-4064-AFAE-52BBD402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606EB-4FFF-4CD8-BDA4-1BFE03FE5F3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Tamoxifen and close follow-up</a:t>
            </a:r>
          </a:p>
          <a:p>
            <a:r>
              <a:rPr lang="en-US" sz="3200" dirty="0"/>
              <a:t>Low risk of progression to invasive carcinoma</a:t>
            </a:r>
          </a:p>
        </p:txBody>
      </p:sp>
    </p:spTree>
    <p:extLst>
      <p:ext uri="{BB962C8B-B14F-4D97-AF65-F5344CB8AC3E}">
        <p14:creationId xmlns:p14="http://schemas.microsoft.com/office/powerpoint/2010/main" val="1895055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0586B-BBDE-4A2C-BF29-86889BCA4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Invasive lobular carcinoma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B0D66-52E3-4640-8492-62E140BA554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Grows in single-file pattern</a:t>
            </a:r>
          </a:p>
          <a:p>
            <a:r>
              <a:rPr lang="en-US" sz="2800" dirty="0"/>
              <a:t>No duct formation due to lack of E-cadherin</a:t>
            </a:r>
          </a:p>
        </p:txBody>
      </p:sp>
    </p:spTree>
    <p:extLst>
      <p:ext uri="{BB962C8B-B14F-4D97-AF65-F5344CB8AC3E}">
        <p14:creationId xmlns:p14="http://schemas.microsoft.com/office/powerpoint/2010/main" val="2514162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C7F005-D050-474B-B0EE-7F4082616333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38" y="188913"/>
            <a:ext cx="8869362" cy="6310312"/>
          </a:xfrm>
        </p:spPr>
      </p:pic>
    </p:spTree>
    <p:extLst>
      <p:ext uri="{BB962C8B-B14F-4D97-AF65-F5344CB8AC3E}">
        <p14:creationId xmlns:p14="http://schemas.microsoft.com/office/powerpoint/2010/main" val="34415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B4A1E-CCBD-44C4-A28B-760122A7D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E38B8-CE66-4019-B7EC-5D16367F18E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Most common carcinoma in women by incidence </a:t>
            </a:r>
          </a:p>
          <a:p>
            <a:r>
              <a:rPr lang="en-US" sz="3200" dirty="0"/>
              <a:t>2</a:t>
            </a:r>
            <a:r>
              <a:rPr lang="en-US" sz="3200" baseline="30000" dirty="0"/>
              <a:t>nd</a:t>
            </a:r>
            <a:r>
              <a:rPr lang="en-US" sz="3200" dirty="0"/>
              <a:t> most common cause of cancer mortality</a:t>
            </a:r>
          </a:p>
          <a:p>
            <a:r>
              <a:rPr lang="en-US" sz="3200" dirty="0"/>
              <a:t>Risk factors mostly related to estrogen exposure</a:t>
            </a:r>
          </a:p>
        </p:txBody>
      </p:sp>
    </p:spTree>
    <p:extLst>
      <p:ext uri="{BB962C8B-B14F-4D97-AF65-F5344CB8AC3E}">
        <p14:creationId xmlns:p14="http://schemas.microsoft.com/office/powerpoint/2010/main" val="2991035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9CC3C-75C1-471D-ADBA-231167A5D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Prognosis based on TNM staging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786B6-26AE-4333-88ED-969F9F38BD5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Metastasis is most </a:t>
            </a:r>
            <a:r>
              <a:rPr lang="en-US" sz="3200" i="1" dirty="0"/>
              <a:t>important</a:t>
            </a:r>
            <a:r>
              <a:rPr lang="en-US" sz="3200" dirty="0"/>
              <a:t> factor</a:t>
            </a:r>
          </a:p>
          <a:p>
            <a:r>
              <a:rPr lang="en-US" sz="3200" dirty="0"/>
              <a:t>Spread to axillary lymph nodes is most </a:t>
            </a:r>
            <a:r>
              <a:rPr lang="en-US" sz="3200" i="1" dirty="0"/>
              <a:t>useful </a:t>
            </a:r>
            <a:r>
              <a:rPr lang="en-US" sz="3200" dirty="0"/>
              <a:t>factor </a:t>
            </a:r>
          </a:p>
          <a:p>
            <a:r>
              <a:rPr lang="en-US" sz="3200" dirty="0"/>
              <a:t>Sentinel node biopsy is used to assess axillary lymph nodes</a:t>
            </a:r>
          </a:p>
        </p:txBody>
      </p:sp>
    </p:spTree>
    <p:extLst>
      <p:ext uri="{BB962C8B-B14F-4D97-AF65-F5344CB8AC3E}">
        <p14:creationId xmlns:p14="http://schemas.microsoft.com/office/powerpoint/2010/main" val="1458141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1E846-1198-4C1E-AE2A-DE07CB55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factors predict response to TX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86645-99AE-419D-A2D7-C763659CC42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Most important factors are ER, PR, and HER2/neu gene amplification</a:t>
            </a:r>
          </a:p>
          <a:p>
            <a:r>
              <a:rPr lang="en-US" dirty="0"/>
              <a:t>ER and PR associated  with response to antiestrogenic agents (tamoxifen)</a:t>
            </a:r>
          </a:p>
          <a:p>
            <a:r>
              <a:rPr lang="en-US" dirty="0"/>
              <a:t>Her2/neu amplification is associated with response to trastuzumab</a:t>
            </a:r>
          </a:p>
        </p:txBody>
      </p:sp>
    </p:spTree>
    <p:extLst>
      <p:ext uri="{BB962C8B-B14F-4D97-AF65-F5344CB8AC3E}">
        <p14:creationId xmlns:p14="http://schemas.microsoft.com/office/powerpoint/2010/main" val="4162179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9EC534-F0E2-4BDC-B967-9DA7ECEB412D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273480"/>
            <a:ext cx="8869680" cy="6311039"/>
          </a:xfrm>
        </p:spPr>
      </p:pic>
    </p:spTree>
    <p:extLst>
      <p:ext uri="{BB962C8B-B14F-4D97-AF65-F5344CB8AC3E}">
        <p14:creationId xmlns:p14="http://schemas.microsoft.com/office/powerpoint/2010/main" val="1722430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74B8A4-465E-49D2-8F7B-9F6CCC6FC4EC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247646"/>
            <a:ext cx="8869680" cy="6362708"/>
          </a:xfrm>
        </p:spPr>
      </p:pic>
    </p:spTree>
    <p:extLst>
      <p:ext uri="{BB962C8B-B14F-4D97-AF65-F5344CB8AC3E}">
        <p14:creationId xmlns:p14="http://schemas.microsoft.com/office/powerpoint/2010/main" val="3794669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60F95-B34D-48FD-97BD-DB61FAB55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116632"/>
            <a:ext cx="8534400" cy="758952"/>
          </a:xfrm>
        </p:spPr>
        <p:txBody>
          <a:bodyPr/>
          <a:lstStyle/>
          <a:p>
            <a:r>
              <a:rPr lang="en-US" dirty="0"/>
              <a:t>‘Triple-negative’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252B5-C952-4B47-A672-FEF93E981AB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Negative for ER,PR, and HER2/neu</a:t>
            </a:r>
          </a:p>
          <a:p>
            <a:r>
              <a:rPr lang="en-US" dirty="0"/>
              <a:t>Poor prognosis</a:t>
            </a:r>
          </a:p>
          <a:p>
            <a:r>
              <a:rPr lang="en-US" dirty="0"/>
              <a:t>African American women have an increased propensity to develop TN carcinoma</a:t>
            </a:r>
          </a:p>
        </p:txBody>
      </p:sp>
    </p:spTree>
    <p:extLst>
      <p:ext uri="{BB962C8B-B14F-4D97-AF65-F5344CB8AC3E}">
        <p14:creationId xmlns:p14="http://schemas.microsoft.com/office/powerpoint/2010/main" val="1879568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CF53-814B-4C85-A04E-216F2800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Hereditary breast cancer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DFBA7-8790-43F5-9EC4-51224F16E8F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Represents 10% of cases of breast cancer </a:t>
            </a:r>
          </a:p>
        </p:txBody>
      </p:sp>
    </p:spTree>
    <p:extLst>
      <p:ext uri="{BB962C8B-B14F-4D97-AF65-F5344CB8AC3E}">
        <p14:creationId xmlns:p14="http://schemas.microsoft.com/office/powerpoint/2010/main" val="1199644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0B452-AAA1-48CE-961E-F725E04B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suggesting hereditary breast cancer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CBDFB-F076-49CA-A44E-7EDBABD7B43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Multiple-first degree relatives with breast cancer</a:t>
            </a:r>
          </a:p>
          <a:p>
            <a:r>
              <a:rPr lang="en-US" sz="3200" dirty="0"/>
              <a:t>Tumor at premenopausal  age</a:t>
            </a:r>
          </a:p>
          <a:p>
            <a:r>
              <a:rPr lang="en-US" sz="3200" dirty="0"/>
              <a:t>Multiple tumors  </a:t>
            </a:r>
          </a:p>
        </p:txBody>
      </p:sp>
    </p:spTree>
    <p:extLst>
      <p:ext uri="{BB962C8B-B14F-4D97-AF65-F5344CB8AC3E}">
        <p14:creationId xmlns:p14="http://schemas.microsoft.com/office/powerpoint/2010/main" val="4008129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37F2F-A3AB-492D-B2CF-0CE95DBB2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BRCA1</a:t>
            </a:r>
            <a:r>
              <a:rPr lang="en-US" dirty="0"/>
              <a:t> and </a:t>
            </a:r>
            <a:r>
              <a:rPr lang="en-US" i="1" dirty="0"/>
              <a:t>BRCA2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7D8F8-28E6-4B2D-BF7A-F87B195A473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Most important single gene mutations</a:t>
            </a:r>
          </a:p>
          <a:p>
            <a:r>
              <a:rPr lang="en-US" sz="3200" dirty="0"/>
              <a:t>BRCA1-breast and ovarian carcinoma</a:t>
            </a:r>
          </a:p>
          <a:p>
            <a:r>
              <a:rPr lang="en-US" sz="3200" dirty="0"/>
              <a:t>BRCA2- breast carcinoma in males</a:t>
            </a:r>
          </a:p>
          <a:p>
            <a:r>
              <a:rPr lang="en-US" sz="3200" dirty="0"/>
              <a:t>Women with genetic propensity for breast cancer may choose to undergo prophylactic mastectomy </a:t>
            </a:r>
          </a:p>
        </p:txBody>
      </p:sp>
    </p:spTree>
    <p:extLst>
      <p:ext uri="{BB962C8B-B14F-4D97-AF65-F5344CB8AC3E}">
        <p14:creationId xmlns:p14="http://schemas.microsoft.com/office/powerpoint/2010/main" val="17838135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77E4-2EBC-4378-A5F2-232F092C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Male breast cancer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47AAF-5255-4FB3-80C7-C24BD412D91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Rare </a:t>
            </a:r>
          </a:p>
          <a:p>
            <a:r>
              <a:rPr lang="en-US" sz="3200" dirty="0"/>
              <a:t>Subareolar mass under nipple in older males; may produce nipple discharge</a:t>
            </a:r>
          </a:p>
          <a:p>
            <a:r>
              <a:rPr lang="en-US" sz="3200" dirty="0"/>
              <a:t>Usually invasive ductal carcinoma</a:t>
            </a:r>
          </a:p>
          <a:p>
            <a:r>
              <a:rPr lang="en-US" sz="3200" dirty="0"/>
              <a:t>Association with </a:t>
            </a:r>
            <a:r>
              <a:rPr lang="en-US" sz="3200" i="1" dirty="0"/>
              <a:t>BRCA2 </a:t>
            </a:r>
            <a:r>
              <a:rPr lang="en-US" sz="3200" dirty="0"/>
              <a:t>mutation and Klinefelter syndrome</a:t>
            </a:r>
          </a:p>
        </p:txBody>
      </p:sp>
    </p:spTree>
    <p:extLst>
      <p:ext uri="{BB962C8B-B14F-4D97-AF65-F5344CB8AC3E}">
        <p14:creationId xmlns:p14="http://schemas.microsoft.com/office/powerpoint/2010/main" val="1592275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88B71-59F6-4773-9C95-967023A15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EBDE5-AE1D-4E53-81FF-263A89FB514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Female gender </a:t>
            </a:r>
          </a:p>
          <a:p>
            <a:r>
              <a:rPr lang="en-US" dirty="0"/>
              <a:t>Age </a:t>
            </a:r>
          </a:p>
          <a:p>
            <a:r>
              <a:rPr lang="en-US" dirty="0"/>
              <a:t>Early menarche/ late menopause</a:t>
            </a:r>
          </a:p>
          <a:p>
            <a:r>
              <a:rPr lang="en-US" dirty="0"/>
              <a:t>Obesity </a:t>
            </a:r>
          </a:p>
          <a:p>
            <a:r>
              <a:rPr lang="en-US" dirty="0"/>
              <a:t>Atypical hyperplasia</a:t>
            </a:r>
          </a:p>
          <a:p>
            <a:r>
              <a:rPr lang="en-US" dirty="0"/>
              <a:t>First- degree relative with  breast cancer</a:t>
            </a:r>
          </a:p>
        </p:txBody>
      </p:sp>
    </p:spTree>
    <p:extLst>
      <p:ext uri="{BB962C8B-B14F-4D97-AF65-F5344CB8AC3E}">
        <p14:creationId xmlns:p14="http://schemas.microsoft.com/office/powerpoint/2010/main" val="3571594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FCE94-771C-4969-825F-366194323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81964-311D-4DC5-97A9-A8C7E67E603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Malignant proliferation of cells in ducts</a:t>
            </a:r>
          </a:p>
          <a:p>
            <a:r>
              <a:rPr lang="en-US" sz="2800" dirty="0"/>
              <a:t>No invasion of basement membrane </a:t>
            </a:r>
          </a:p>
          <a:p>
            <a:r>
              <a:rPr lang="en-US" sz="2800" dirty="0"/>
              <a:t>Detected as calcification on mammography </a:t>
            </a:r>
          </a:p>
          <a:p>
            <a:r>
              <a:rPr lang="en-US" sz="2800" dirty="0" err="1"/>
              <a:t>Comedo</a:t>
            </a:r>
            <a:r>
              <a:rPr lang="en-US" sz="2800" dirty="0"/>
              <a:t> type has high-grade cells with necrosis and dystrophic calcification in center of ducts</a:t>
            </a:r>
          </a:p>
        </p:txBody>
      </p:sp>
    </p:spTree>
    <p:extLst>
      <p:ext uri="{BB962C8B-B14F-4D97-AF65-F5344CB8AC3E}">
        <p14:creationId xmlns:p14="http://schemas.microsoft.com/office/powerpoint/2010/main" val="15627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E37F46-1373-492D-B086-F82F837D5A8A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18" y="280193"/>
            <a:ext cx="8869363" cy="6297613"/>
          </a:xfrm>
        </p:spPr>
      </p:pic>
    </p:spTree>
    <p:extLst>
      <p:ext uri="{BB962C8B-B14F-4D97-AF65-F5344CB8AC3E}">
        <p14:creationId xmlns:p14="http://schemas.microsoft.com/office/powerpoint/2010/main" val="139488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029E4-E883-427A-BA1C-FFA856F8F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Paget disease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E137E-5FCC-4342-A846-16567F91A37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DCIS that extends up ducts to skin of nipple</a:t>
            </a:r>
          </a:p>
          <a:p>
            <a:r>
              <a:rPr lang="en-US" sz="3200" dirty="0"/>
              <a:t>Presents as nipple ulceration and erythema</a:t>
            </a:r>
          </a:p>
          <a:p>
            <a:r>
              <a:rPr lang="en-US" sz="3200" dirty="0"/>
              <a:t>Almost always associated with an underlying carcinoma</a:t>
            </a:r>
          </a:p>
        </p:txBody>
      </p:sp>
    </p:spTree>
    <p:extLst>
      <p:ext uri="{BB962C8B-B14F-4D97-AF65-F5344CB8AC3E}">
        <p14:creationId xmlns:p14="http://schemas.microsoft.com/office/powerpoint/2010/main" val="4174931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0A14B4-0853-4EBB-A1E8-41AA4DF93BAA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62" y="317500"/>
            <a:ext cx="8778875" cy="6223000"/>
          </a:xfrm>
        </p:spPr>
      </p:pic>
    </p:spTree>
    <p:extLst>
      <p:ext uri="{BB962C8B-B14F-4D97-AF65-F5344CB8AC3E}">
        <p14:creationId xmlns:p14="http://schemas.microsoft.com/office/powerpoint/2010/main" val="149579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15ED13-0719-46FB-B4C7-F9197D9C0F20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188640"/>
            <a:ext cx="8778240" cy="6234133"/>
          </a:xfrm>
        </p:spPr>
      </p:pic>
    </p:spTree>
    <p:extLst>
      <p:ext uri="{BB962C8B-B14F-4D97-AF65-F5344CB8AC3E}">
        <p14:creationId xmlns:p14="http://schemas.microsoft.com/office/powerpoint/2010/main" val="236581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8B0B4-5075-49CA-A514-6FED7E4CA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Invasive Ductal Carcinoma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47CA-0A16-4B36-A080-ED09538814A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Classically forms duct-like structures</a:t>
            </a:r>
          </a:p>
          <a:p>
            <a:r>
              <a:rPr lang="en-US" sz="3200" dirty="0"/>
              <a:t>Most common type of invasive carcinoma</a:t>
            </a:r>
          </a:p>
          <a:p>
            <a:r>
              <a:rPr lang="en-US" sz="3200" dirty="0"/>
              <a:t>Presents as mass detected by physical exam or mammography</a:t>
            </a:r>
          </a:p>
          <a:p>
            <a:r>
              <a:rPr lang="en-US" sz="3200" dirty="0"/>
              <a:t>Advanced tumors may result in dimpling of skin or retraction of nipple</a:t>
            </a:r>
          </a:p>
        </p:txBody>
      </p:sp>
    </p:spTree>
    <p:extLst>
      <p:ext uri="{BB962C8B-B14F-4D97-AF65-F5344CB8AC3E}">
        <p14:creationId xmlns:p14="http://schemas.microsoft.com/office/powerpoint/2010/main" val="41094955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303</TotalTime>
  <Words>389</Words>
  <Application>Microsoft Office PowerPoint</Application>
  <PresentationFormat>On-screen Show (4:3)</PresentationFormat>
  <Paragraphs>75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Georgia</vt:lpstr>
      <vt:lpstr>Wingdings</vt:lpstr>
      <vt:lpstr>Wingdings 2</vt:lpstr>
      <vt:lpstr>Civic</vt:lpstr>
      <vt:lpstr>BREAST CANCER  </vt:lpstr>
      <vt:lpstr>Basics </vt:lpstr>
      <vt:lpstr>Risk factors</vt:lpstr>
      <vt:lpstr>DCIS</vt:lpstr>
      <vt:lpstr>PowerPoint Presentation</vt:lpstr>
      <vt:lpstr>Paget disease </vt:lpstr>
      <vt:lpstr>PowerPoint Presentation</vt:lpstr>
      <vt:lpstr>PowerPoint Presentation</vt:lpstr>
      <vt:lpstr>Invasive Ductal Carcinoma </vt:lpstr>
      <vt:lpstr>Biopsy </vt:lpstr>
      <vt:lpstr>Special subtypes </vt:lpstr>
      <vt:lpstr>PowerPoint Presentation</vt:lpstr>
      <vt:lpstr>PowerPoint Presentation</vt:lpstr>
      <vt:lpstr>PowerPoint Presentation</vt:lpstr>
      <vt:lpstr>PowerPoint Presentation</vt:lpstr>
      <vt:lpstr>LCIS </vt:lpstr>
      <vt:lpstr>Treatment </vt:lpstr>
      <vt:lpstr>Invasive lobular carcinoma</vt:lpstr>
      <vt:lpstr>PowerPoint Presentation</vt:lpstr>
      <vt:lpstr>Prognosis based on TNM staging </vt:lpstr>
      <vt:lpstr>Predictive factors predict response to TX </vt:lpstr>
      <vt:lpstr>PowerPoint Presentation</vt:lpstr>
      <vt:lpstr>PowerPoint Presentation</vt:lpstr>
      <vt:lpstr>‘Triple-negative’</vt:lpstr>
      <vt:lpstr>Hereditary breast cancer </vt:lpstr>
      <vt:lpstr>Features suggesting hereditary breast cancer </vt:lpstr>
      <vt:lpstr>BRCA1 and BRCA2</vt:lpstr>
      <vt:lpstr>Male breast cancer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praxeda.ogweyo</dc:creator>
  <cp:lastModifiedBy>prince odero</cp:lastModifiedBy>
  <cp:revision>34</cp:revision>
  <dcterms:created xsi:type="dcterms:W3CDTF">2023-06-01T18:08:29Z</dcterms:created>
  <dcterms:modified xsi:type="dcterms:W3CDTF">2023-06-10T11:08:00Z</dcterms:modified>
</cp:coreProperties>
</file>

<file path=docProps/thumbnail.jpeg>
</file>